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E1CB"/>
    <a:srgbClr val="3D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44"/>
  </p:normalViewPr>
  <p:slideViewPr>
    <p:cSldViewPr snapToGrid="0">
      <p:cViewPr varScale="1">
        <p:scale>
          <a:sx n="109" d="100"/>
          <a:sy n="109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2C88-4D9D-C943-9AEB-675CE49A91BF}" type="datetimeFigureOut">
              <a:rPr lang="en-DE" smtClean="0"/>
              <a:t>26.02.26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1458-EC96-ED42-86BC-7481D460D77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7948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1458-EC96-ED42-86BC-7481D460D772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4685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AB11-970B-5FB3-C6B3-B426882B1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DA293-215A-FE31-E1C5-7180A3113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45692-C745-5E05-5BEE-61754F54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967DC-3601-AEBD-3353-62C42219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7271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A0AD-8ADA-0991-A28C-4A652E1E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960EF-263C-E3E2-5939-81A811946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AB375-9024-35F8-F6F2-1EA03335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3BCA0-47F4-B6C7-06E1-26996AC2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8814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914AD-F2EB-0BBD-9CFD-E2FBCBFAB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46B8A-24B3-3930-D276-900A7F473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79CE7-8C55-E327-D0FB-D9D3E650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7A865-93B0-1291-DC5E-1BD4CA73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688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747B-B42B-CD07-1ECD-14345392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9CFE7-E029-5A6E-EC06-ECCD3F2A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AB369-D66F-6BDF-64F7-2BFD77AE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2FAD-D8CA-5E01-4648-9617A01C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567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39A0-CA1C-98A1-7610-7AC99163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25B36-76F0-F806-7457-D9151BE78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00065-60F3-2418-094F-1E4F3DBF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FDCF6-4D60-11FB-62D5-720F7216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D6F861-814A-E8BD-12F6-66108E4003D2}"/>
              </a:ext>
            </a:extLst>
          </p:cNvPr>
          <p:cNvSpPr/>
          <p:nvPr userDrawn="1"/>
        </p:nvSpPr>
        <p:spPr>
          <a:xfrm rot="21164221">
            <a:off x="7065422" y="-454058"/>
            <a:ext cx="5748975" cy="2498238"/>
          </a:xfrm>
          <a:prstGeom prst="rect">
            <a:avLst/>
          </a:prstGeom>
          <a:solidFill>
            <a:srgbClr val="71E1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333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5E17-ED26-4F08-E136-B366767E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717D9-1B8B-16F0-B765-0D1CB8808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E4209-1FA7-BD23-F414-7DA9D8857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30479-C4EF-D0E0-874F-DCE8909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3A06-2B2D-658C-2540-CFE49B72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5653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FCB7-7B22-D985-6944-6F8ADD51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33C19-1CC8-6ADF-7389-C660B1AA1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33F72-AB10-9F29-2B4B-729CE7167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BC6FC-61C4-EFB8-DE2B-51C814231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ACD24-75FB-03BE-DB5E-D43D75D8A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22491-D2D0-83E0-4F42-48F78AD8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FA056-88EA-71F6-265D-D6BA70F6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577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AB99-21A9-7AE9-EB61-D6E56AA6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65F2D-942D-980C-F2EB-B649BB9C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EAEF6-5CB1-5618-4B06-5A87755B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7447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90001-3248-B267-7BB5-127D959C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785C-F6F5-4BA9-4F98-BBB996E5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5371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AEFB-A568-AD20-D219-A698EE36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818DA-E350-A641-C2D1-16495E9E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939BF-CA2A-E51A-BEAF-EB40FA364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497C3-3459-DEE2-3CF0-B71A1DD9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4B5B8-3FC9-DFE5-69F5-3A9443B9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9241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B4A8-7512-796C-C484-A609101F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1FC5B-0F7D-E76F-66EA-9CD70CABC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1FE91-B20F-79BE-A8F7-E70880ED9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1546F-69CF-F4C9-51E1-69D9BBF6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4E30C-E1D3-674D-FB49-ECC3555A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D79B-EAA1-AF4C-95D3-6A1DF72199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743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6FC987-5FCD-73FF-828F-054359B29CA8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3D2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459F3-3F93-E6E9-6265-E471FE43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1ED9B-D5E1-F45D-B020-B819B8D8B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EE9CF7-F27E-C2FD-3C01-4177D22A27C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0557" y="6308255"/>
            <a:ext cx="1025988" cy="42557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18F08-7E39-6E6D-069A-882F8CB96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330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E24F5-2FFF-7FBE-6786-ED8425D22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51CD79B-EAA1-AF4C-95D3-6A1DF7219924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365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D209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g-video1">
            <a:hlinkClick r:id="" action="ppaction://media"/>
            <a:extLst>
              <a:ext uri="{FF2B5EF4-FFF2-40B4-BE49-F238E27FC236}">
                <a16:creationId xmlns:a16="http://schemas.microsoft.com/office/drawing/2014/main" id="{04EA6C46-2940-3E8A-7D50-A3C5C0A14C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" y="3175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EFA62-F6A2-F6FC-A161-66D4B8230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" y="-1"/>
            <a:ext cx="12192001" cy="686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F4422B-5EBF-FF7E-B9E4-75383C999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996" y="1285445"/>
            <a:ext cx="5933466" cy="2387600"/>
          </a:xfrm>
        </p:spPr>
        <p:txBody>
          <a:bodyPr>
            <a:noAutofit/>
          </a:bodyPr>
          <a:lstStyle/>
          <a:p>
            <a:pPr algn="l">
              <a:lnSpc>
                <a:spcPct val="85000"/>
              </a:lnSpc>
            </a:pPr>
            <a:r>
              <a:rPr lang="en-GB" sz="5400" b="1" dirty="0">
                <a:solidFill>
                  <a:schemeClr val="bg1"/>
                </a:solidFill>
              </a:rPr>
              <a:t>ZHAW KMU Transformation Index 2026</a:t>
            </a:r>
            <a:endParaRPr lang="en-DE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901E9-EAC0-87FE-4D3A-ADB50643D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995" y="3891785"/>
            <a:ext cx="5347313" cy="2032367"/>
          </a:xfrm>
        </p:spPr>
        <p:txBody>
          <a:bodyPr>
            <a:noAutofit/>
          </a:bodyPr>
          <a:lstStyle/>
          <a:p>
            <a:pPr algn="l"/>
            <a:r>
              <a:rPr lang="en-GB" b="0" i="0" u="none" strike="noStrike" dirty="0">
                <a:solidFill>
                  <a:srgbClr val="71E1CB"/>
                </a:solidFill>
                <a:effectLst/>
                <a:latin typeface="Nunito Sans" pitchFamily="2" charset="77"/>
              </a:rPr>
              <a:t>Studie </a:t>
            </a:r>
            <a:r>
              <a:rPr lang="en-GB" b="0" i="0" u="none" strike="noStrike" dirty="0" err="1">
                <a:solidFill>
                  <a:srgbClr val="71E1CB"/>
                </a:solidFill>
                <a:effectLst/>
                <a:latin typeface="Nunito Sans" pitchFamily="2" charset="77"/>
              </a:rPr>
              <a:t>zu</a:t>
            </a:r>
            <a:r>
              <a:rPr lang="en-GB" b="0" i="0" u="none" strike="noStrike" dirty="0">
                <a:solidFill>
                  <a:srgbClr val="71E1CB"/>
                </a:solidFill>
                <a:effectLst/>
                <a:latin typeface="Nunito Sans" pitchFamily="2" charset="77"/>
              </a:rPr>
              <a:t> Innovation, </a:t>
            </a:r>
            <a:r>
              <a:rPr lang="en-GB" b="0" i="0" u="none" strike="noStrike" dirty="0" err="1">
                <a:solidFill>
                  <a:srgbClr val="71E1CB"/>
                </a:solidFill>
                <a:effectLst/>
                <a:latin typeface="Nunito Sans" pitchFamily="2" charset="77"/>
              </a:rPr>
              <a:t>Digitalisierung</a:t>
            </a:r>
            <a:r>
              <a:rPr lang="en-GB" b="0" i="0" u="none" strike="noStrike" dirty="0">
                <a:solidFill>
                  <a:srgbClr val="71E1CB"/>
                </a:solidFill>
                <a:effectLst/>
                <a:latin typeface="Nunito Sans" pitchFamily="2" charset="77"/>
              </a:rPr>
              <a:t>, Change &amp; </a:t>
            </a:r>
            <a:r>
              <a:rPr lang="en-GB" b="0" i="0" u="none" strike="noStrike" dirty="0" err="1">
                <a:solidFill>
                  <a:srgbClr val="71E1CB"/>
                </a:solidFill>
                <a:effectLst/>
                <a:latin typeface="Nunito Sans" pitchFamily="2" charset="77"/>
              </a:rPr>
              <a:t>Nachhaltigkeit</a:t>
            </a:r>
            <a:r>
              <a:rPr lang="en-GB" b="0" i="0" u="none" strike="noStrike" dirty="0">
                <a:solidFill>
                  <a:srgbClr val="71E1CB"/>
                </a:solidFill>
                <a:effectLst/>
                <a:latin typeface="Nunito Sans" pitchFamily="2" charset="77"/>
              </a:rPr>
              <a:t> – </a:t>
            </a:r>
            <a:r>
              <a:rPr lang="en-GB" b="0" i="0" u="none" strike="noStrike" dirty="0" err="1">
                <a:solidFill>
                  <a:srgbClr val="71E1CB"/>
                </a:solidFill>
                <a:effectLst/>
                <a:latin typeface="Nunito Sans" pitchFamily="2" charset="77"/>
              </a:rPr>
              <a:t>mit</a:t>
            </a:r>
            <a:r>
              <a:rPr lang="en-GB" b="0" i="0" u="none" strike="noStrike" dirty="0">
                <a:solidFill>
                  <a:srgbClr val="71E1CB"/>
                </a:solidFill>
                <a:effectLst/>
                <a:latin typeface="Nunito Sans" pitchFamily="2" charset="77"/>
              </a:rPr>
              <a:t> Benchmarks und </a:t>
            </a:r>
            <a:r>
              <a:rPr lang="en-GB" b="0" i="0" u="none" strike="noStrike" dirty="0" err="1">
                <a:solidFill>
                  <a:srgbClr val="71E1CB"/>
                </a:solidFill>
                <a:effectLst/>
                <a:latin typeface="Nunito Sans" pitchFamily="2" charset="77"/>
              </a:rPr>
              <a:t>klaren</a:t>
            </a:r>
            <a:r>
              <a:rPr lang="en-GB" b="0" i="0" u="none" strike="noStrike" dirty="0">
                <a:solidFill>
                  <a:srgbClr val="71E1CB"/>
                </a:solidFill>
                <a:effectLst/>
                <a:latin typeface="Nunito Sans" pitchFamily="2" charset="77"/>
              </a:rPr>
              <a:t> </a:t>
            </a:r>
            <a:r>
              <a:rPr lang="en-GB" b="0" i="0" u="none" strike="noStrike" dirty="0" err="1">
                <a:solidFill>
                  <a:srgbClr val="71E1CB"/>
                </a:solidFill>
                <a:effectLst/>
                <a:latin typeface="Nunito Sans" pitchFamily="2" charset="77"/>
              </a:rPr>
              <a:t>Massnahmen</a:t>
            </a:r>
            <a:r>
              <a:rPr lang="en-GB" b="0" i="0" u="none" strike="noStrike" dirty="0">
                <a:solidFill>
                  <a:srgbClr val="71E1CB"/>
                </a:solidFill>
                <a:effectLst/>
                <a:latin typeface="Nunito Sans" pitchFamily="2" charset="77"/>
              </a:rPr>
              <a:t> für Schweizer KMU.</a:t>
            </a:r>
            <a:endParaRPr lang="en-DE" dirty="0">
              <a:solidFill>
                <a:srgbClr val="71E1C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93420-375C-9A33-9550-EA5A6DA8F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3827" y="557380"/>
            <a:ext cx="2939420" cy="1219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6E4478-9775-42CA-F7BF-D549BED07F5A}"/>
              </a:ext>
            </a:extLst>
          </p:cNvPr>
          <p:cNvSpPr/>
          <p:nvPr/>
        </p:nvSpPr>
        <p:spPr>
          <a:xfrm>
            <a:off x="0" y="6142892"/>
            <a:ext cx="12188825" cy="718283"/>
          </a:xfrm>
          <a:prstGeom prst="rect">
            <a:avLst/>
          </a:prstGeom>
          <a:solidFill>
            <a:srgbClr val="3D2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962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1370A3-224D-8DEA-3FB0-1288E589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3EB63-94B6-F4CA-2F4D-7DEECBA9C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593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8DC5D-1DE9-AACF-2A00-2DC0ABFC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85479B-DD71-E6C4-E1C5-C03566887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1429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B0E034-BEFB-C557-67FE-C4B93773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804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</Words>
  <Application>Microsoft Macintosh PowerPoint</Application>
  <PresentationFormat>Widescreen</PresentationFormat>
  <Paragraphs>4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Nunito Sans</vt:lpstr>
      <vt:lpstr>Office Theme</vt:lpstr>
      <vt:lpstr>ZHAW KMU Transformation Index 2026</vt:lpstr>
      <vt:lpstr>Section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</dc:creator>
  <cp:lastModifiedBy>Georg</cp:lastModifiedBy>
  <cp:revision>5</cp:revision>
  <dcterms:created xsi:type="dcterms:W3CDTF">2026-02-26T10:07:55Z</dcterms:created>
  <dcterms:modified xsi:type="dcterms:W3CDTF">2026-02-26T10:38:40Z</dcterms:modified>
</cp:coreProperties>
</file>